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797675" cy="99266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5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BAA325-BCA3-470E-B27F-9C2EB92EFE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78EE035-A8D1-4D17-8F7F-837E6E78CC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450CE46-BBC9-4860-ADFD-1FBB3339A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7DED1-276F-4663-9829-614FD0F59484}" type="datetimeFigureOut">
              <a:rPr kumimoji="1" lang="ja-JP" altLang="en-US" smtClean="0"/>
              <a:t>2019/1/22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0C8C63E-3121-4C36-9C5B-43FDCD555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FAA4E1A-A65D-44AC-A2BB-124922E0E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B24E-628F-4DA0-A17C-7F975847C8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453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5F6D52-0019-4E45-9D74-D1601A2B8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A4F174A-929D-4781-B966-92FF9EFBA1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C733D4C-F736-4BB6-8248-48F2E0B30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7DED1-276F-4663-9829-614FD0F59484}" type="datetimeFigureOut">
              <a:rPr kumimoji="1" lang="ja-JP" altLang="en-US" smtClean="0"/>
              <a:t>2019/1/22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73F0533-17DD-43A8-95A1-51D888DCD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0EAED4A-638E-43C5-88AB-0DB6E40CC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B24E-628F-4DA0-A17C-7F975847C8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7921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FCA2D41-BF7A-4E82-A4FC-8380606AD6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05D2128-F1C1-4AC5-A898-F8F4361FF3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A8E4B30-EE35-4869-967C-F8B498BD0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7DED1-276F-4663-9829-614FD0F59484}" type="datetimeFigureOut">
              <a:rPr kumimoji="1" lang="ja-JP" altLang="en-US" smtClean="0"/>
              <a:t>2019/1/22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E513CE5-1C3D-4FE0-94EE-7D867661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DBB1E11-769B-4E35-AE7E-4BDBD0018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B24E-628F-4DA0-A17C-7F975847C8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7173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8FDEC36-A7D4-4C2F-B7A5-8818878AD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9C54958-C506-441F-8D22-FD014A4DFB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43C8A2D-64A8-41AB-9131-8E571E0B9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7DED1-276F-4663-9829-614FD0F59484}" type="datetimeFigureOut">
              <a:rPr kumimoji="1" lang="ja-JP" altLang="en-US" smtClean="0"/>
              <a:t>2019/1/22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755B8E7-DD6A-4029-8401-659EA4E4D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3E52F7C-1D78-48D5-A86F-27A35FEAD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B24E-628F-4DA0-A17C-7F975847C8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5026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DA3CF34-4C63-4E80-8479-F386ACE3F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9BAE126-1144-4D07-8648-6657AE2DD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040FE64-F344-42CF-BBE8-5CCD6AFB7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7DED1-276F-4663-9829-614FD0F59484}" type="datetimeFigureOut">
              <a:rPr kumimoji="1" lang="ja-JP" altLang="en-US" smtClean="0"/>
              <a:t>2019/1/22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F40A70C-63D0-434D-A036-C6F3FEB52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C0B51B5-FDDF-4FEA-91EE-F6C10A807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B24E-628F-4DA0-A17C-7F975847C8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2952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941796-F7D6-4438-92F2-ABE534CFB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E7F0925-764F-4640-9336-DE84A876D1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8808747-E286-4FA3-8772-15102204B0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37962FE-471A-4041-B1CF-8117C86A8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7DED1-276F-4663-9829-614FD0F59484}" type="datetimeFigureOut">
              <a:rPr kumimoji="1" lang="ja-JP" altLang="en-US" smtClean="0"/>
              <a:t>2019/1/22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3947075-5405-4FB1-8760-D46B6E43D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03D5F26-D6D7-4BFC-A99D-35511313D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B24E-628F-4DA0-A17C-7F975847C8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5748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8A739BF-2694-4FE4-B24C-BD539574C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495DDFE-4FBE-4254-9D1F-44F14A1FB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ECE3AD5-0E47-451E-B257-1CBCFF46A6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C4733C4-8833-419F-9FC6-58DB47CADD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0EDB2580-AA39-45B3-A6B4-6BF55DAB01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6DDEE95E-AAE1-40CA-B256-24483C81B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7DED1-276F-4663-9829-614FD0F59484}" type="datetimeFigureOut">
              <a:rPr kumimoji="1" lang="ja-JP" altLang="en-US" smtClean="0"/>
              <a:t>2019/1/22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12BA4740-EC3B-4E4B-937C-393D00744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25ECD44-8F78-4FFE-954A-7D0F4CD4A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B24E-628F-4DA0-A17C-7F975847C8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397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2A74A4-A74F-4003-BBAC-CDBCA5A85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542DA8C-1559-4F44-858B-472483EC6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7DED1-276F-4663-9829-614FD0F59484}" type="datetimeFigureOut">
              <a:rPr kumimoji="1" lang="ja-JP" altLang="en-US" smtClean="0"/>
              <a:t>2019/1/22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2442B01-F9A9-41B3-8308-C18F3E06D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98DA8E0-24B3-480D-9190-146F628D2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B24E-628F-4DA0-A17C-7F975847C8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802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C925CDF-FB59-4EE2-B276-524C86AFD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7DED1-276F-4663-9829-614FD0F59484}" type="datetimeFigureOut">
              <a:rPr kumimoji="1" lang="ja-JP" altLang="en-US" smtClean="0"/>
              <a:t>2019/1/22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AF65E87-428E-48B9-AE0C-17CCC7916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4673764-36E3-4F60-B3D8-7C87EE239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B24E-628F-4DA0-A17C-7F975847C8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7626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2C08029-679D-4EBE-9C4C-8856DBED0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8243B9E-9086-4BA7-9272-577CC1454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743B85D-9E88-4628-87ED-F826E6DBD7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C537DAB-896D-4691-8CA4-A0E826C96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7DED1-276F-4663-9829-614FD0F59484}" type="datetimeFigureOut">
              <a:rPr kumimoji="1" lang="ja-JP" altLang="en-US" smtClean="0"/>
              <a:t>2019/1/22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8776213-5B2F-4E94-9EF0-77C07CF4C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FFA5696-D564-4890-AC67-B464B73CF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B24E-628F-4DA0-A17C-7F975847C8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7281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A525BB-DD13-4998-8251-09B39A7AC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97D7389-1556-4423-8857-55439D3541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28E6F22-48C4-411E-AC1D-BC200CF768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C59E382-A2BC-4ACB-8E25-3F7305A56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7DED1-276F-4663-9829-614FD0F59484}" type="datetimeFigureOut">
              <a:rPr kumimoji="1" lang="ja-JP" altLang="en-US" smtClean="0"/>
              <a:t>2019/1/22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D3A3085-A0F6-4400-9907-E784432D3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0286B45-19A6-4C4A-B1F1-854D77AA0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B24E-628F-4DA0-A17C-7F975847C8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9252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593AAB7-8E2C-4DAA-ABEA-EEDCFE221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0D33BB4-AFAA-4B4F-99EB-3A206BFD5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DC703BB-EA56-4F13-B3CF-42E24B4756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7DED1-276F-4663-9829-614FD0F59484}" type="datetimeFigureOut">
              <a:rPr kumimoji="1" lang="ja-JP" altLang="en-US" smtClean="0"/>
              <a:t>2019/1/22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A576A55-9997-4E23-9B3C-DD6D45A8FA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C7DDA63-6A96-43B6-BA67-D34BD8A8D5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CB24E-628F-4DA0-A17C-7F975847C8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4333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029526B-0BE0-4DCA-AC45-DB7050F93D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001077"/>
          </a:xfrm>
        </p:spPr>
        <p:txBody>
          <a:bodyPr/>
          <a:lstStyle/>
          <a:p>
            <a:r>
              <a:rPr kumimoji="1" lang="en-US" altLang="ja-JP" b="1" dirty="0"/>
              <a:t>New style of Japanese tea</a:t>
            </a:r>
            <a:endParaRPr kumimoji="1" lang="ja-JP" altLang="en-US" b="1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EF6176B-2144-4563-A1E3-2339D1678E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02" y="1680837"/>
            <a:ext cx="1769192" cy="288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5A31E46C-2B19-4E79-9ACA-FDCE3F11E5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856" y="1680838"/>
            <a:ext cx="1791546" cy="2858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2DA2E206-D678-473E-BFA4-1490122E2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624" y="1697285"/>
            <a:ext cx="1819136" cy="2841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D7ED15EF-C431-4BAC-9F99-A005BBD3E6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146" y="3123544"/>
            <a:ext cx="1769192" cy="143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F9A9DDAD-A4D9-4C5D-A557-FCE2A47459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402" y="3158586"/>
            <a:ext cx="1791546" cy="1389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001992C-FE5F-4C03-B783-1DDC45E89F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760" y="3203168"/>
            <a:ext cx="1819136" cy="1336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F3202A9-CE03-4111-B018-9E38357F0A0E}"/>
              </a:ext>
            </a:extLst>
          </p:cNvPr>
          <p:cNvSpPr txBox="1"/>
          <p:nvPr/>
        </p:nvSpPr>
        <p:spPr>
          <a:xfrm>
            <a:off x="1841474" y="1599557"/>
            <a:ext cx="226463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/>
              <a:t>SAKURA HONOKA</a:t>
            </a:r>
          </a:p>
          <a:p>
            <a:pPr algn="ctr"/>
            <a:r>
              <a:rPr lang="en-US" altLang="ja-JP" sz="1200" b="1" dirty="0"/>
              <a:t>-Japanese Green Tea-</a:t>
            </a:r>
          </a:p>
          <a:p>
            <a:r>
              <a:rPr lang="en-US" altLang="ja-JP" sz="1200" dirty="0"/>
              <a:t> Type: Single origin loose leaf</a:t>
            </a:r>
          </a:p>
          <a:p>
            <a:r>
              <a:rPr kumimoji="1" lang="en-US" altLang="ja-JP" sz="1200" dirty="0"/>
              <a:t> Origin: Shizuoka, Japan</a:t>
            </a:r>
          </a:p>
          <a:p>
            <a:r>
              <a:rPr lang="en-US" altLang="ja-JP" sz="1200" dirty="0"/>
              <a:t> Best-before: 12 months</a:t>
            </a:r>
            <a:endParaRPr kumimoji="1" lang="en-US" altLang="ja-JP" sz="1200" dirty="0"/>
          </a:p>
          <a:p>
            <a:r>
              <a:rPr kumimoji="1" lang="en-US" altLang="ja-JP" sz="1200" dirty="0"/>
              <a:t> NET: 50g (1.7 oz)</a:t>
            </a:r>
          </a:p>
          <a:p>
            <a:r>
              <a:rPr lang="en-US" altLang="ja-JP" sz="1200" dirty="0"/>
              <a:t> MOQ: 20p </a:t>
            </a:r>
            <a:r>
              <a:rPr lang="en-US" altLang="ja-JP" sz="1200" dirty="0">
                <a:solidFill>
                  <a:srgbClr val="FF0000"/>
                </a:solidFill>
              </a:rPr>
              <a:t>*negotiable</a:t>
            </a:r>
            <a:endParaRPr kumimoji="1" lang="en-US" altLang="ja-JP" sz="1200" dirty="0">
              <a:solidFill>
                <a:srgbClr val="FF0000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9DB2D94-5AA8-4465-913F-42F53ABCDC9D}"/>
              </a:ext>
            </a:extLst>
          </p:cNvPr>
          <p:cNvSpPr txBox="1"/>
          <p:nvPr/>
        </p:nvSpPr>
        <p:spPr>
          <a:xfrm>
            <a:off x="5925248" y="1616005"/>
            <a:ext cx="218243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 err="1"/>
              <a:t>Matcha</a:t>
            </a:r>
            <a:endParaRPr kumimoji="1" lang="en-US" altLang="ja-JP" sz="1400" b="1" dirty="0"/>
          </a:p>
          <a:p>
            <a:pPr algn="ctr"/>
            <a:r>
              <a:rPr lang="en-US" altLang="ja-JP" sz="1200" b="1" dirty="0"/>
              <a:t>-Japanese Green Tea-</a:t>
            </a:r>
          </a:p>
          <a:p>
            <a:r>
              <a:rPr lang="en-US" altLang="ja-JP" sz="1200" dirty="0"/>
              <a:t> Type: Powder (</a:t>
            </a:r>
            <a:r>
              <a:rPr lang="en-US" altLang="ja-JP" sz="1200" dirty="0" err="1"/>
              <a:t>Matcha</a:t>
            </a:r>
            <a:r>
              <a:rPr lang="en-US" altLang="ja-JP" sz="1200" dirty="0"/>
              <a:t>)</a:t>
            </a:r>
          </a:p>
          <a:p>
            <a:r>
              <a:rPr lang="en-US" altLang="ja-JP" sz="1200" dirty="0"/>
              <a:t> Origin: Shizuoka, Japan</a:t>
            </a:r>
          </a:p>
          <a:p>
            <a:r>
              <a:rPr lang="en-US" altLang="ja-JP" sz="1200" dirty="0"/>
              <a:t> Best-before: 12 months</a:t>
            </a:r>
          </a:p>
          <a:p>
            <a:r>
              <a:rPr lang="en-US" altLang="ja-JP" sz="1200" dirty="0"/>
              <a:t> NET: 40g (1.4 oz)</a:t>
            </a:r>
          </a:p>
          <a:p>
            <a:r>
              <a:rPr lang="en-US" altLang="ja-JP" sz="1200" dirty="0"/>
              <a:t> MOQ: 60p </a:t>
            </a:r>
            <a:r>
              <a:rPr lang="en-US" altLang="ja-JP" sz="1200" dirty="0">
                <a:solidFill>
                  <a:srgbClr val="FF0000"/>
                </a:solidFill>
              </a:rPr>
              <a:t>*negotiable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FD2C542-DEBC-4589-92CB-6CFC70558BA2}"/>
              </a:ext>
            </a:extLst>
          </p:cNvPr>
          <p:cNvSpPr txBox="1"/>
          <p:nvPr/>
        </p:nvSpPr>
        <p:spPr>
          <a:xfrm>
            <a:off x="9777358" y="1638048"/>
            <a:ext cx="2414641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/>
              <a:t>Roasted </a:t>
            </a:r>
            <a:r>
              <a:rPr kumimoji="1" lang="en-US" altLang="ja-JP" sz="1400" b="1" dirty="0" err="1"/>
              <a:t>Matcha</a:t>
            </a:r>
            <a:endParaRPr kumimoji="1" lang="en-US" altLang="ja-JP" sz="1400" b="1" dirty="0"/>
          </a:p>
          <a:p>
            <a:pPr algn="ctr"/>
            <a:r>
              <a:rPr lang="en-US" altLang="ja-JP" sz="1200" b="1" dirty="0"/>
              <a:t>-</a:t>
            </a:r>
            <a:r>
              <a:rPr lang="en-US" altLang="ja-JP" sz="1200" b="1" dirty="0" err="1"/>
              <a:t>Houjicha</a:t>
            </a:r>
            <a:r>
              <a:rPr lang="en-US" altLang="ja-JP" sz="1200" b="1" dirty="0"/>
              <a:t> Powder-</a:t>
            </a:r>
          </a:p>
          <a:p>
            <a:r>
              <a:rPr lang="en-US" altLang="ja-JP" sz="1200" dirty="0"/>
              <a:t> Type: Powder</a:t>
            </a:r>
          </a:p>
          <a:p>
            <a:r>
              <a:rPr lang="en-US" altLang="ja-JP" sz="1200" dirty="0"/>
              <a:t> Origin: Japan</a:t>
            </a:r>
          </a:p>
          <a:p>
            <a:r>
              <a:rPr lang="en-US" altLang="ja-JP" sz="1200" dirty="0"/>
              <a:t> Best-before: 12 months</a:t>
            </a:r>
          </a:p>
          <a:p>
            <a:r>
              <a:rPr lang="en-US" altLang="ja-JP" sz="1200" dirty="0"/>
              <a:t> NET: 40g (1.4 oz)</a:t>
            </a:r>
          </a:p>
          <a:p>
            <a:r>
              <a:rPr lang="en-US" altLang="ja-JP" sz="1200" dirty="0"/>
              <a:t> MOQ: 60p </a:t>
            </a:r>
            <a:r>
              <a:rPr lang="en-US" altLang="ja-JP" sz="1200" dirty="0">
                <a:solidFill>
                  <a:srgbClr val="FF0000"/>
                </a:solidFill>
              </a:rPr>
              <a:t>*negotiable</a:t>
            </a:r>
            <a:r>
              <a:rPr lang="en-US" altLang="ja-JP" sz="1200" dirty="0"/>
              <a:t>  </a:t>
            </a:r>
            <a:endParaRPr kumimoji="1" lang="ja-JP" altLang="en-US" sz="1200" dirty="0"/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F287517E-2F47-4DED-A878-27C4B149FE86}"/>
              </a:ext>
            </a:extLst>
          </p:cNvPr>
          <p:cNvCxnSpPr/>
          <p:nvPr/>
        </p:nvCxnSpPr>
        <p:spPr>
          <a:xfrm>
            <a:off x="1524000" y="919797"/>
            <a:ext cx="9286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タイトル 1">
            <a:extLst>
              <a:ext uri="{FF2B5EF4-FFF2-40B4-BE49-F238E27FC236}">
                <a16:creationId xmlns:a16="http://schemas.microsoft.com/office/drawing/2014/main" id="{86E404A1-741E-4335-92FA-48FC96908401}"/>
              </a:ext>
            </a:extLst>
          </p:cNvPr>
          <p:cNvSpPr txBox="1">
            <a:spLocks/>
          </p:cNvSpPr>
          <p:nvPr/>
        </p:nvSpPr>
        <p:spPr>
          <a:xfrm>
            <a:off x="890920" y="546174"/>
            <a:ext cx="10410160" cy="100107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b="1" dirty="0"/>
              <a:t>Teas you can drink &amp;  Teas you can eat</a:t>
            </a:r>
            <a:endParaRPr lang="ja-JP" altLang="en-US" sz="3200" b="1" dirty="0"/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2C2E8174-2976-4BB2-9677-433EA4B26B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98" y="4564172"/>
            <a:ext cx="1769193" cy="13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0CC25EA-BC84-4829-8B6C-047F8DE0B575}"/>
              </a:ext>
            </a:extLst>
          </p:cNvPr>
          <p:cNvSpPr txBox="1"/>
          <p:nvPr/>
        </p:nvSpPr>
        <p:spPr>
          <a:xfrm>
            <a:off x="1930130" y="4635634"/>
            <a:ext cx="20067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Unique cultivar </a:t>
            </a:r>
            <a:r>
              <a:rPr lang="en-US" altLang="ja-JP" sz="1200" dirty="0"/>
              <a:t>from </a:t>
            </a:r>
            <a:r>
              <a:rPr kumimoji="1" lang="en-US" altLang="ja-JP" sz="1200" dirty="0"/>
              <a:t>Shizuoka which has sweet fragrance of Sakura (Cherry blossom) by nature. </a:t>
            </a:r>
            <a:endParaRPr kumimoji="1" lang="ja-JP" altLang="en-US" sz="1100" dirty="0"/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110F116A-211D-47D8-83F3-6AC60529D5F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857" y="4539257"/>
            <a:ext cx="1791546" cy="1336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A5B80CC-E266-449B-AAF0-1A06602AC02B}"/>
              </a:ext>
            </a:extLst>
          </p:cNvPr>
          <p:cNvSpPr txBox="1"/>
          <p:nvPr/>
        </p:nvSpPr>
        <p:spPr>
          <a:xfrm>
            <a:off x="5976048" y="4594993"/>
            <a:ext cx="1948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err="1"/>
              <a:t>Matcha</a:t>
            </a:r>
            <a:r>
              <a:rPr kumimoji="1" lang="en-US" altLang="ja-JP" sz="1200" dirty="0"/>
              <a:t> which has beautiful green color and sweetness. Excellent</a:t>
            </a:r>
            <a:r>
              <a:rPr lang="en-US" altLang="ja-JP" sz="1200" dirty="0"/>
              <a:t> </a:t>
            </a:r>
            <a:r>
              <a:rPr kumimoji="1" lang="en-US" altLang="ja-JP" sz="1200" dirty="0"/>
              <a:t>for cooking sweets, or just mix it into a milk and enjoy delicious lattes. </a:t>
            </a:r>
            <a:endParaRPr kumimoji="1" lang="ja-JP" altLang="en-US" sz="1100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3860BAD6-3206-42A5-A069-49BE77C9B56D}"/>
              </a:ext>
            </a:extLst>
          </p:cNvPr>
          <p:cNvSpPr txBox="1"/>
          <p:nvPr/>
        </p:nvSpPr>
        <p:spPr>
          <a:xfrm>
            <a:off x="9848479" y="4584833"/>
            <a:ext cx="21556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Powdered roasted green tea, </a:t>
            </a:r>
            <a:r>
              <a:rPr lang="en-US" altLang="ja-JP" sz="1200" dirty="0"/>
              <a:t>also known as “</a:t>
            </a:r>
            <a:r>
              <a:rPr lang="en-US" altLang="ja-JP" sz="1200" dirty="0" err="1"/>
              <a:t>Houjicha</a:t>
            </a:r>
            <a:r>
              <a:rPr lang="en-US" altLang="ja-JP" sz="1200" dirty="0"/>
              <a:t>”. </a:t>
            </a:r>
          </a:p>
          <a:p>
            <a:r>
              <a:rPr kumimoji="1" lang="en-US" altLang="ja-JP" sz="1200" dirty="0"/>
              <a:t>By taking special  Roasting method, </a:t>
            </a:r>
            <a:r>
              <a:rPr lang="en-US" altLang="ja-JP" sz="1200" dirty="0"/>
              <a:t>it delivers you a rich aromatic flavor.</a:t>
            </a:r>
            <a:endParaRPr kumimoji="1" lang="ja-JP" altLang="en-US" sz="1100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72CD507D-BCE0-4EDD-B0B9-12E4B8A56492}"/>
              </a:ext>
            </a:extLst>
          </p:cNvPr>
          <p:cNvSpPr txBox="1"/>
          <p:nvPr/>
        </p:nvSpPr>
        <p:spPr>
          <a:xfrm>
            <a:off x="4211544" y="5849769"/>
            <a:ext cx="1791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/>
              <a:t>*</a:t>
            </a:r>
            <a:r>
              <a:rPr kumimoji="1" lang="en-US" altLang="ja-JP" sz="1200" b="1" dirty="0" err="1"/>
              <a:t>Matcha</a:t>
            </a:r>
            <a:r>
              <a:rPr kumimoji="1" lang="en-US" altLang="ja-JP" sz="1200" b="1" dirty="0"/>
              <a:t> cake(Right)</a:t>
            </a:r>
            <a:endParaRPr kumimoji="1" lang="ja-JP" altLang="en-US" sz="1200" b="1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AF042F64-E507-4F86-A0F0-CCBE1A327872}"/>
              </a:ext>
            </a:extLst>
          </p:cNvPr>
          <p:cNvSpPr txBox="1"/>
          <p:nvPr/>
        </p:nvSpPr>
        <p:spPr>
          <a:xfrm>
            <a:off x="8210611" y="5805734"/>
            <a:ext cx="15427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b="1" dirty="0"/>
              <a:t>*</a:t>
            </a:r>
            <a:r>
              <a:rPr lang="en-US" altLang="ja-JP" sz="1200" b="1" dirty="0" err="1"/>
              <a:t>Houjicha</a:t>
            </a:r>
            <a:r>
              <a:rPr lang="en-US" altLang="ja-JP" sz="1200" b="1" dirty="0"/>
              <a:t> gelato</a:t>
            </a:r>
            <a:endParaRPr kumimoji="1" lang="ja-JP" altLang="en-US" sz="1200" b="1" dirty="0"/>
          </a:p>
        </p:txBody>
      </p:sp>
      <p:sp>
        <p:nvSpPr>
          <p:cNvPr id="35" name="タイトル 1">
            <a:extLst>
              <a:ext uri="{FF2B5EF4-FFF2-40B4-BE49-F238E27FC236}">
                <a16:creationId xmlns:a16="http://schemas.microsoft.com/office/drawing/2014/main" id="{2DFD4C0D-EFC1-4651-99EE-547948A55F1E}"/>
              </a:ext>
            </a:extLst>
          </p:cNvPr>
          <p:cNvSpPr txBox="1">
            <a:spLocks/>
          </p:cNvSpPr>
          <p:nvPr/>
        </p:nvSpPr>
        <p:spPr>
          <a:xfrm>
            <a:off x="8981999" y="6162782"/>
            <a:ext cx="3312160" cy="69142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1400" b="1" dirty="0">
                <a:latin typeface="Arial" panose="020B0604020202020204" pitchFamily="34" charset="0"/>
                <a:ea typeface="Microsoft Himalaya" panose="01010100010101010101" pitchFamily="2" charset="0"/>
                <a:cs typeface="Arial" panose="020B0604020202020204" pitchFamily="34" charset="0"/>
              </a:rPr>
              <a:t>Since 1865</a:t>
            </a:r>
          </a:p>
          <a:p>
            <a:pPr algn="l"/>
            <a:r>
              <a:rPr lang="en-US" altLang="ja-JP" sz="1400" b="1" dirty="0">
                <a:latin typeface="Arial" panose="020B0604020202020204" pitchFamily="34" charset="0"/>
                <a:ea typeface="Microsoft Himalaya" panose="01010100010101010101" pitchFamily="2" charset="0"/>
                <a:cs typeface="Arial" panose="020B0604020202020204" pitchFamily="34" charset="0"/>
              </a:rPr>
              <a:t> </a:t>
            </a:r>
            <a:r>
              <a:rPr lang="en-US" altLang="ja-JP" sz="1800" b="1" dirty="0" err="1">
                <a:latin typeface="Arial" panose="020B0604020202020204" pitchFamily="34" charset="0"/>
                <a:ea typeface="Microsoft Himalaya" panose="01010100010101010101" pitchFamily="2" charset="0"/>
                <a:cs typeface="Arial" panose="020B0604020202020204" pitchFamily="34" charset="0"/>
              </a:rPr>
              <a:t>Kanei</a:t>
            </a:r>
            <a:r>
              <a:rPr lang="en-US" altLang="ja-JP" sz="1800" b="1" dirty="0">
                <a:latin typeface="Arial" panose="020B0604020202020204" pitchFamily="34" charset="0"/>
                <a:ea typeface="Microsoft Himalaya" panose="01010100010101010101" pitchFamily="2" charset="0"/>
                <a:cs typeface="Arial" panose="020B0604020202020204" pitchFamily="34" charset="0"/>
              </a:rPr>
              <a:t> </a:t>
            </a:r>
            <a:r>
              <a:rPr lang="en-US" altLang="ja-JP" sz="1800" b="1" dirty="0" err="1">
                <a:latin typeface="Arial" panose="020B0604020202020204" pitchFamily="34" charset="0"/>
                <a:ea typeface="Microsoft Himalaya" panose="01010100010101010101" pitchFamily="2" charset="0"/>
                <a:cs typeface="Arial" panose="020B0604020202020204" pitchFamily="34" charset="0"/>
              </a:rPr>
              <a:t>Hitokoto</a:t>
            </a:r>
            <a:r>
              <a:rPr lang="en-US" altLang="ja-JP" sz="1800" b="1" dirty="0">
                <a:latin typeface="Arial" panose="020B0604020202020204" pitchFamily="34" charset="0"/>
                <a:ea typeface="Microsoft Himalaya" panose="01010100010101010101" pitchFamily="2" charset="0"/>
                <a:cs typeface="Arial" panose="020B0604020202020204" pitchFamily="34" charset="0"/>
              </a:rPr>
              <a:t> </a:t>
            </a:r>
            <a:r>
              <a:rPr lang="en-US" altLang="ja-JP" sz="1800" b="1" dirty="0" err="1">
                <a:latin typeface="Arial" panose="020B0604020202020204" pitchFamily="34" charset="0"/>
                <a:ea typeface="Microsoft Himalaya" panose="01010100010101010101" pitchFamily="2" charset="0"/>
                <a:cs typeface="Arial" panose="020B0604020202020204" pitchFamily="34" charset="0"/>
              </a:rPr>
              <a:t>Seicha</a:t>
            </a:r>
            <a:r>
              <a:rPr lang="en-US" altLang="ja-JP" sz="1800" b="1" dirty="0">
                <a:latin typeface="Arial" panose="020B0604020202020204" pitchFamily="34" charset="0"/>
                <a:ea typeface="Microsoft Himalaya" panose="01010100010101010101" pitchFamily="2" charset="0"/>
                <a:cs typeface="Arial" panose="020B0604020202020204" pitchFamily="34" charset="0"/>
              </a:rPr>
              <a:t> Inc.</a:t>
            </a:r>
            <a:endParaRPr lang="ja-JP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図 36">
            <a:extLst>
              <a:ext uri="{FF2B5EF4-FFF2-40B4-BE49-F238E27FC236}">
                <a16:creationId xmlns:a16="http://schemas.microsoft.com/office/drawing/2014/main" id="{A013749E-671B-4829-83B6-48E9BD235CE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080" y="6233082"/>
            <a:ext cx="1429448" cy="621129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2A4AC606-329D-48DC-A8E2-D09C731BB0F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932" y="1019332"/>
            <a:ext cx="461090" cy="446640"/>
          </a:xfrm>
          <a:prstGeom prst="rect">
            <a:avLst/>
          </a:prstGeom>
        </p:spPr>
      </p:pic>
      <p:grpSp>
        <p:nvGrpSpPr>
          <p:cNvPr id="54" name="グループ化 53">
            <a:extLst>
              <a:ext uri="{FF2B5EF4-FFF2-40B4-BE49-F238E27FC236}">
                <a16:creationId xmlns:a16="http://schemas.microsoft.com/office/drawing/2014/main" id="{A381A89B-0A12-483F-B0DC-005DFCE3398D}"/>
              </a:ext>
            </a:extLst>
          </p:cNvPr>
          <p:cNvGrpSpPr/>
          <p:nvPr/>
        </p:nvGrpSpPr>
        <p:grpSpPr>
          <a:xfrm>
            <a:off x="0" y="6063245"/>
            <a:ext cx="7205542" cy="832021"/>
            <a:chOff x="-29677" y="6097605"/>
            <a:chExt cx="7205542" cy="832021"/>
          </a:xfrm>
        </p:grpSpPr>
        <p:pic>
          <p:nvPicPr>
            <p:cNvPr id="44" name="図 43">
              <a:extLst>
                <a:ext uri="{FF2B5EF4-FFF2-40B4-BE49-F238E27FC236}">
                  <a16:creationId xmlns:a16="http://schemas.microsoft.com/office/drawing/2014/main" id="{E00E847A-85C5-416F-B7C9-0D36054125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677" y="6190504"/>
              <a:ext cx="1791546" cy="739122"/>
            </a:xfrm>
            <a:prstGeom prst="rect">
              <a:avLst/>
            </a:prstGeom>
          </p:spPr>
        </p:pic>
        <p:sp>
          <p:nvSpPr>
            <p:cNvPr id="45" name="タイトル 1">
              <a:extLst>
                <a:ext uri="{FF2B5EF4-FFF2-40B4-BE49-F238E27FC236}">
                  <a16:creationId xmlns:a16="http://schemas.microsoft.com/office/drawing/2014/main" id="{99A9630C-269B-4182-8484-6045ED300EB9}"/>
                </a:ext>
              </a:extLst>
            </p:cNvPr>
            <p:cNvSpPr txBox="1">
              <a:spLocks/>
            </p:cNvSpPr>
            <p:nvPr/>
          </p:nvSpPr>
          <p:spPr>
            <a:xfrm>
              <a:off x="1774576" y="6097605"/>
              <a:ext cx="2264639" cy="691429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ja-JP" sz="1200" b="1" dirty="0">
                  <a:latin typeface="Arial" panose="020B0604020202020204" pitchFamily="34" charset="0"/>
                  <a:ea typeface="Microsoft Himalaya" panose="01010100010101010101" pitchFamily="2" charset="0"/>
                  <a:cs typeface="Arial" panose="020B0604020202020204" pitchFamily="34" charset="0"/>
                </a:rPr>
                <a:t>Sales dept.</a:t>
              </a:r>
            </a:p>
            <a:p>
              <a:pPr algn="l"/>
              <a:r>
                <a:rPr lang="en-US" altLang="ja-JP" sz="1200" b="1" dirty="0">
                  <a:latin typeface="Arial" panose="020B0604020202020204" pitchFamily="34" charset="0"/>
                  <a:ea typeface="Microsoft Himalaya" panose="01010100010101010101" pitchFamily="2" charset="0"/>
                  <a:cs typeface="Arial" panose="020B0604020202020204" pitchFamily="34" charset="0"/>
                </a:rPr>
                <a:t> </a:t>
              </a:r>
              <a:r>
                <a:rPr lang="en-US" altLang="ja-JP" sz="1600" b="1" dirty="0">
                  <a:latin typeface="Arial" panose="020B0604020202020204" pitchFamily="34" charset="0"/>
                  <a:ea typeface="Microsoft Himalaya" panose="01010100010101010101" pitchFamily="2" charset="0"/>
                  <a:cs typeface="Arial" panose="020B0604020202020204" pitchFamily="34" charset="0"/>
                </a:rPr>
                <a:t>Yugo </a:t>
              </a:r>
              <a:r>
                <a:rPr lang="en-US" altLang="ja-JP" sz="1600" b="1" dirty="0" err="1">
                  <a:latin typeface="Arial" panose="020B0604020202020204" pitchFamily="34" charset="0"/>
                  <a:ea typeface="Microsoft Himalaya" panose="01010100010101010101" pitchFamily="2" charset="0"/>
                  <a:cs typeface="Arial" panose="020B0604020202020204" pitchFamily="34" charset="0"/>
                </a:rPr>
                <a:t>Enomoto</a:t>
              </a:r>
              <a:r>
                <a:rPr lang="en-US" altLang="ja-JP" sz="1600" b="1" dirty="0">
                  <a:latin typeface="Arial" panose="020B0604020202020204" pitchFamily="34" charset="0"/>
                  <a:ea typeface="Microsoft Himalaya" panose="01010100010101010101" pitchFamily="2" charset="0"/>
                  <a:cs typeface="Arial" panose="020B0604020202020204" pitchFamily="34" charset="0"/>
                </a:rPr>
                <a:t> </a:t>
              </a:r>
              <a:endPara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タイトル 1">
              <a:extLst>
                <a:ext uri="{FF2B5EF4-FFF2-40B4-BE49-F238E27FC236}">
                  <a16:creationId xmlns:a16="http://schemas.microsoft.com/office/drawing/2014/main" id="{88974EF8-68E1-4365-BF65-399731755CEA}"/>
                </a:ext>
              </a:extLst>
            </p:cNvPr>
            <p:cNvSpPr txBox="1">
              <a:spLocks/>
            </p:cNvSpPr>
            <p:nvPr/>
          </p:nvSpPr>
          <p:spPr>
            <a:xfrm>
              <a:off x="3554801" y="6242224"/>
              <a:ext cx="3340974" cy="534859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ja-JP" sz="1200" b="1" dirty="0">
                  <a:latin typeface="Arial" panose="020B0604020202020204" pitchFamily="34" charset="0"/>
                  <a:ea typeface="Microsoft Himalaya" panose="01010100010101010101" pitchFamily="2" charset="0"/>
                  <a:cs typeface="Arial" panose="020B0604020202020204" pitchFamily="34" charset="0"/>
                </a:rPr>
                <a:t>Mobile: +81-80-1624-7281</a:t>
              </a:r>
            </a:p>
            <a:p>
              <a:pPr algn="l"/>
              <a:r>
                <a:rPr lang="en-US" altLang="ja-JP" sz="1200" b="1" dirty="0">
                  <a:latin typeface="Arial" panose="020B0604020202020204" pitchFamily="34" charset="0"/>
                  <a:ea typeface="Microsoft Himalaya" panose="01010100010101010101" pitchFamily="2" charset="0"/>
                  <a:cs typeface="Arial" panose="020B0604020202020204" pitchFamily="34" charset="0"/>
                </a:rPr>
                <a:t>Email: enomoto@hitokotoseicha.jp</a:t>
              </a:r>
              <a:r>
                <a:rPr lang="en-US" altLang="ja-JP" sz="1600" b="1" dirty="0">
                  <a:latin typeface="Arial" panose="020B0604020202020204" pitchFamily="34" charset="0"/>
                  <a:ea typeface="Microsoft Himalaya" panose="01010100010101010101" pitchFamily="2" charset="0"/>
                  <a:cs typeface="Arial" panose="020B0604020202020204" pitchFamily="34" charset="0"/>
                </a:rPr>
                <a:t> </a:t>
              </a:r>
              <a:endPara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9" name="図 48">
              <a:extLst>
                <a:ext uri="{FF2B5EF4-FFF2-40B4-BE49-F238E27FC236}">
                  <a16:creationId xmlns:a16="http://schemas.microsoft.com/office/drawing/2014/main" id="{18018FCB-5638-4966-89E0-1029162571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5498" y="6369383"/>
              <a:ext cx="381000" cy="314960"/>
            </a:xfrm>
            <a:prstGeom prst="rect">
              <a:avLst/>
            </a:prstGeom>
          </p:spPr>
        </p:pic>
        <p:pic>
          <p:nvPicPr>
            <p:cNvPr id="51" name="図 50">
              <a:extLst>
                <a:ext uri="{FF2B5EF4-FFF2-40B4-BE49-F238E27FC236}">
                  <a16:creationId xmlns:a16="http://schemas.microsoft.com/office/drawing/2014/main" id="{3DD612E5-0872-4DEC-9D8E-FB6BEE5DD0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4258" y="6284487"/>
              <a:ext cx="391606" cy="448018"/>
            </a:xfrm>
            <a:prstGeom prst="rect">
              <a:avLst/>
            </a:prstGeom>
          </p:spPr>
        </p:pic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9DC32064-C8A0-474C-9AC3-CA9E507DFA95}"/>
                </a:ext>
              </a:extLst>
            </p:cNvPr>
            <p:cNvSpPr/>
            <p:nvPr/>
          </p:nvSpPr>
          <p:spPr>
            <a:xfrm>
              <a:off x="9289" y="6259796"/>
              <a:ext cx="7166576" cy="59820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53" name="図 52">
            <a:extLst>
              <a:ext uri="{FF2B5EF4-FFF2-40B4-BE49-F238E27FC236}">
                <a16:creationId xmlns:a16="http://schemas.microsoft.com/office/drawing/2014/main" id="{54B3D06B-84E5-4EF9-B980-D736F2C768F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013828" y="4542103"/>
            <a:ext cx="1812932" cy="1310640"/>
          </a:xfrm>
          <a:prstGeom prst="rect">
            <a:avLst/>
          </a:prstGeom>
        </p:spPr>
      </p:pic>
      <p:grpSp>
        <p:nvGrpSpPr>
          <p:cNvPr id="57" name="グループ化 56">
            <a:extLst>
              <a:ext uri="{FF2B5EF4-FFF2-40B4-BE49-F238E27FC236}">
                <a16:creationId xmlns:a16="http://schemas.microsoft.com/office/drawing/2014/main" id="{D546A5E2-058F-4C83-9795-F366727C0BDE}"/>
              </a:ext>
            </a:extLst>
          </p:cNvPr>
          <p:cNvGrpSpPr/>
          <p:nvPr/>
        </p:nvGrpSpPr>
        <p:grpSpPr>
          <a:xfrm>
            <a:off x="-312389" y="-137240"/>
            <a:ext cx="2021148" cy="705412"/>
            <a:chOff x="-188564" y="-80836"/>
            <a:chExt cx="2021148" cy="705412"/>
          </a:xfrm>
        </p:grpSpPr>
        <p:sp>
          <p:nvSpPr>
            <p:cNvPr id="55" name="タイトル 1">
              <a:extLst>
                <a:ext uri="{FF2B5EF4-FFF2-40B4-BE49-F238E27FC236}">
                  <a16:creationId xmlns:a16="http://schemas.microsoft.com/office/drawing/2014/main" id="{B709FA4D-9718-444E-93BF-71BFB177672C}"/>
                </a:ext>
              </a:extLst>
            </p:cNvPr>
            <p:cNvSpPr txBox="1">
              <a:spLocks/>
            </p:cNvSpPr>
            <p:nvPr/>
          </p:nvSpPr>
          <p:spPr>
            <a:xfrm>
              <a:off x="-188564" y="-80836"/>
              <a:ext cx="2021148" cy="705412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2800" b="1" dirty="0">
                  <a:solidFill>
                    <a:srgbClr val="C00000"/>
                  </a:solidFill>
                  <a:latin typeface="Franklin Gothic Medium" panose="020B0603020102020204" pitchFamily="34" charset="0"/>
                </a:rPr>
                <a:t>RETAIL</a:t>
              </a:r>
              <a:endParaRPr lang="ja-JP" altLang="en-US" sz="2800" b="1" dirty="0">
                <a:solidFill>
                  <a:srgbClr val="C00000"/>
                </a:solidFill>
                <a:latin typeface="Franklin Gothic Medium" panose="020B0603020102020204" pitchFamily="34" charset="0"/>
              </a:endParaRPr>
            </a:p>
          </p:txBody>
        </p:sp>
        <p:sp>
          <p:nvSpPr>
            <p:cNvPr id="56" name="四角形: 角を丸くする 55">
              <a:extLst>
                <a:ext uri="{FF2B5EF4-FFF2-40B4-BE49-F238E27FC236}">
                  <a16:creationId xmlns:a16="http://schemas.microsoft.com/office/drawing/2014/main" id="{845D6ACD-E93D-4861-88BF-DC4F78BE385C}"/>
                </a:ext>
              </a:extLst>
            </p:cNvPr>
            <p:cNvSpPr/>
            <p:nvPr/>
          </p:nvSpPr>
          <p:spPr>
            <a:xfrm>
              <a:off x="228600" y="181763"/>
              <a:ext cx="1153160" cy="397519"/>
            </a:xfrm>
            <a:prstGeom prst="round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14361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224</Words>
  <Application>Microsoft Office PowerPoint</Application>
  <PresentationFormat>ワイド画面</PresentationFormat>
  <Paragraphs>36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游ゴシック Light</vt:lpstr>
      <vt:lpstr>Arial</vt:lpstr>
      <vt:lpstr>Franklin Gothic Medium</vt:lpstr>
      <vt:lpstr>Office テーマ</vt:lpstr>
      <vt:lpstr>New style of Japanese tea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style of Japanese tea</dc:title>
  <dc:creator>雄吾 榎本</dc:creator>
  <cp:lastModifiedBy>雄吾 榎本</cp:lastModifiedBy>
  <cp:revision>46</cp:revision>
  <cp:lastPrinted>2019-01-10T11:48:07Z</cp:lastPrinted>
  <dcterms:created xsi:type="dcterms:W3CDTF">2019-01-10T03:35:03Z</dcterms:created>
  <dcterms:modified xsi:type="dcterms:W3CDTF">2019-01-22T04:50:32Z</dcterms:modified>
</cp:coreProperties>
</file>