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FF6600"/>
    <a:srgbClr val="9900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8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29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1AB2B1C6-CB6E-4519-B4A7-01697E8FE6AE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0" cy="49502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5" y="9371286"/>
            <a:ext cx="2918830" cy="495028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5B31EB4A-27C3-488B-B775-2AD9D2B04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156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7729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770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0267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710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4956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965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714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009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571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95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6585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547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466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03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77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884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22EE5-A263-4DD2-8CFB-6C57B6B6F584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F153389-97C5-4D79-B1B9-4C1E49CE52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397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microsoft.com/office/2007/relationships/hdphoto" Target="../media/hdphoto1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EFCD3D-E0D7-41A8-A73A-5BA9C159E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034" y="135526"/>
            <a:ext cx="8596668" cy="132080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>
                <a:solidFill>
                  <a:schemeClr val="accent3"/>
                </a:solidFill>
              </a:rPr>
              <a:t>おもてなしのティーバッグ　その</a:t>
            </a:r>
            <a:r>
              <a:rPr kumimoji="1" lang="ja-JP" altLang="en-US" sz="4400" dirty="0">
                <a:solidFill>
                  <a:schemeClr val="accent3"/>
                </a:solidFill>
              </a:rPr>
              <a:t>①</a:t>
            </a:r>
            <a:br>
              <a:rPr kumimoji="1" lang="en-US" altLang="ja-JP" dirty="0"/>
            </a:br>
            <a:r>
              <a:rPr kumimoji="1" lang="ja-JP" altLang="en-US" dirty="0"/>
              <a:t>天然玉露と謳われるほど</a:t>
            </a:r>
            <a:r>
              <a:rPr lang="ja-JP" altLang="en-US" dirty="0"/>
              <a:t>抜群の旨みで</a:t>
            </a:r>
            <a:br>
              <a:rPr lang="en-US" altLang="ja-JP" dirty="0"/>
            </a:br>
            <a:r>
              <a:rPr lang="ja-JP" altLang="en-US" dirty="0"/>
              <a:t>お客様へのおもてなしに最適です。</a:t>
            </a:r>
            <a:endParaRPr kumimoji="1" lang="ja-JP" altLang="en-US" dirty="0"/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1DE5F0DF-3F62-46BF-B42A-37C808217A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28" r="1389" b="1"/>
          <a:stretch/>
        </p:blipFill>
        <p:spPr>
          <a:xfrm>
            <a:off x="601222" y="2355934"/>
            <a:ext cx="2562849" cy="4280586"/>
          </a:xfrm>
        </p:spPr>
      </p:pic>
      <p:sp>
        <p:nvSpPr>
          <p:cNvPr id="6" name="テキスト ボックス 22">
            <a:extLst>
              <a:ext uri="{FF2B5EF4-FFF2-40B4-BE49-F238E27FC236}">
                <a16:creationId xmlns:a16="http://schemas.microsoft.com/office/drawing/2014/main" id="{87C86DA7-9C4F-4E08-9293-80CEF54275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5833" y="2355934"/>
            <a:ext cx="4171335" cy="140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商品名　　　　　</a:t>
            </a:r>
            <a:r>
              <a:rPr lang="ja-JP" altLang="en-US" sz="120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おもてなしのティーバッグ　天然玉露　あさつゆ</a:t>
            </a:r>
            <a:r>
              <a:rPr lang="ja-JP" altLang="en-US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lang="en-US" altLang="ja-JP" sz="10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内容量　　　　　５０ｇ（</a:t>
            </a:r>
            <a:r>
              <a:rPr lang="en-US" altLang="ja-JP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2.5</a:t>
            </a:r>
            <a:r>
              <a:rPr lang="ja-JP" altLang="en-US" sz="1050" dirty="0" err="1">
                <a:latin typeface="Arial" panose="020B0604020202020204" pitchFamily="34" charset="0"/>
                <a:ea typeface="ＭＳ Ｐゴシック" panose="020B0600070205080204" pitchFamily="50" charset="-128"/>
              </a:rPr>
              <a:t>ｇ</a:t>
            </a:r>
            <a:r>
              <a:rPr lang="en-US" altLang="ja-JP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×20</a:t>
            </a: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）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袋形態　　　　　チャック付きスタンドパック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入　数　　　　 　２０本／ケース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産　地　　　　　 鹿児島県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賞味期限　　　 １年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en-US" altLang="ja-JP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JAN</a:t>
            </a: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コード　 　 ４９９４５４０１１１８２０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商品サイズ 　　</a:t>
            </a:r>
            <a:r>
              <a:rPr lang="en-US" altLang="ja-JP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H</a:t>
            </a:r>
            <a:r>
              <a:rPr lang="ja-JP" altLang="en-US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２２０</a:t>
            </a:r>
            <a:r>
              <a:rPr lang="en-US" altLang="ja-JP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×W</a:t>
            </a:r>
            <a:r>
              <a:rPr lang="ja-JP" altLang="en-US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１４０</a:t>
            </a:r>
            <a:r>
              <a:rPr lang="en-US" altLang="ja-JP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×D</a:t>
            </a:r>
            <a:r>
              <a:rPr lang="ja-JP" altLang="en-US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８０</a:t>
            </a:r>
            <a:r>
              <a:rPr lang="en-US" altLang="ja-JP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mm</a:t>
            </a:r>
            <a:r>
              <a:rPr lang="ja-JP" altLang="en-US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　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0E125EE-94A8-4D77-BCED-DE52B9BF3ABB}"/>
              </a:ext>
            </a:extLst>
          </p:cNvPr>
          <p:cNvSpPr txBox="1"/>
          <p:nvPr/>
        </p:nvSpPr>
        <p:spPr>
          <a:xfrm>
            <a:off x="436034" y="1869071"/>
            <a:ext cx="4171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↓保存に便利な</a:t>
            </a:r>
            <a:r>
              <a:rPr kumimoji="1" lang="ja-JP" altLang="en-US" sz="1400" dirty="0">
                <a:solidFill>
                  <a:srgbClr val="FF0000"/>
                </a:solidFill>
              </a:rPr>
              <a:t>チャック付きスタンドパック</a:t>
            </a:r>
            <a:r>
              <a:rPr kumimoji="1" lang="ja-JP" altLang="en-US" sz="1400" dirty="0"/>
              <a:t>採用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E464001-E89A-4F75-A435-A5A7B6E411A0}"/>
              </a:ext>
            </a:extLst>
          </p:cNvPr>
          <p:cNvSpPr txBox="1"/>
          <p:nvPr/>
        </p:nvSpPr>
        <p:spPr>
          <a:xfrm>
            <a:off x="3418449" y="3897141"/>
            <a:ext cx="2677551" cy="1533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7E9A9FA-CF2A-46DC-9835-DBFCEDDABD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298" y="3887941"/>
            <a:ext cx="1448640" cy="1408078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443A6E81-198D-4FE7-8336-E735F8FCF6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020" y="210930"/>
            <a:ext cx="2657239" cy="1771493"/>
          </a:xfrm>
          <a:prstGeom prst="rect">
            <a:avLst/>
          </a:prstGeom>
        </p:spPr>
      </p:pic>
      <p:sp>
        <p:nvSpPr>
          <p:cNvPr id="19" name="吹き出し: 円形 18">
            <a:extLst>
              <a:ext uri="{FF2B5EF4-FFF2-40B4-BE49-F238E27FC236}">
                <a16:creationId xmlns:a16="http://schemas.microsoft.com/office/drawing/2014/main" id="{E3E85A62-A4F9-48D5-9C76-9B7E25BFF7E4}"/>
              </a:ext>
            </a:extLst>
          </p:cNvPr>
          <p:cNvSpPr/>
          <p:nvPr/>
        </p:nvSpPr>
        <p:spPr>
          <a:xfrm>
            <a:off x="3251200" y="3811091"/>
            <a:ext cx="1611388" cy="1484928"/>
          </a:xfrm>
          <a:prstGeom prst="wedgeEllipseCallout">
            <a:avLst>
              <a:gd name="adj1" fmla="val 73155"/>
              <a:gd name="adj2" fmla="val -1416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98AD727-1EF7-49ED-9463-E120E1D56929}"/>
              </a:ext>
            </a:extLst>
          </p:cNvPr>
          <p:cNvSpPr txBox="1"/>
          <p:nvPr/>
        </p:nvSpPr>
        <p:spPr>
          <a:xfrm>
            <a:off x="3307082" y="4070722"/>
            <a:ext cx="1483168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茶葉で抽出する場合と変わらないほど濃厚な風味と水色が</a:t>
            </a:r>
            <a:r>
              <a:rPr kumimoji="1" lang="ja-JP" altLang="en-US" sz="1400" dirty="0" err="1"/>
              <a:t>楽し</a:t>
            </a:r>
            <a:r>
              <a:rPr kumimoji="1" lang="ja-JP" altLang="en-US" sz="1400" dirty="0"/>
              <a:t>　　</a:t>
            </a:r>
            <a:endParaRPr kumimoji="1" lang="en-US" altLang="ja-JP" sz="1400" dirty="0"/>
          </a:p>
          <a:p>
            <a:r>
              <a:rPr kumimoji="1" lang="ja-JP" altLang="en-US" sz="1400" dirty="0"/>
              <a:t>　　めます。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0E34693-E1E8-474B-869E-C929A88CC41F}"/>
              </a:ext>
            </a:extLst>
          </p:cNvPr>
          <p:cNvSpPr txBox="1"/>
          <p:nvPr/>
        </p:nvSpPr>
        <p:spPr>
          <a:xfrm>
            <a:off x="4574062" y="5246005"/>
            <a:ext cx="19155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1</a:t>
            </a:r>
            <a:r>
              <a:rPr kumimoji="1" lang="ja-JP" altLang="en-US" sz="1400" dirty="0"/>
              <a:t>個当たり</a:t>
            </a:r>
            <a:r>
              <a:rPr kumimoji="1" lang="en-US" altLang="ja-JP" sz="1600" b="1" dirty="0"/>
              <a:t>47.5</a:t>
            </a:r>
            <a:r>
              <a:rPr kumimoji="1" lang="ja-JP" altLang="en-US" sz="1600" b="1" dirty="0"/>
              <a:t>円</a:t>
            </a:r>
            <a:endParaRPr kumimoji="1" lang="en-US" altLang="ja-JP" sz="1400" b="1" dirty="0"/>
          </a:p>
          <a:p>
            <a:r>
              <a:rPr kumimoji="1" lang="ja-JP" altLang="en-US" sz="1400" dirty="0"/>
              <a:t>（上代</a:t>
            </a:r>
            <a:r>
              <a:rPr kumimoji="1" lang="en-US" altLang="ja-JP" sz="1400" dirty="0"/>
              <a:t>950</a:t>
            </a:r>
            <a:r>
              <a:rPr kumimoji="1" lang="ja-JP" altLang="en-US" sz="1400" dirty="0"/>
              <a:t>円の場合）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18810ED-752C-45A4-9583-7C995202BEE9}"/>
              </a:ext>
            </a:extLst>
          </p:cNvPr>
          <p:cNvSpPr txBox="1"/>
          <p:nvPr/>
        </p:nvSpPr>
        <p:spPr>
          <a:xfrm>
            <a:off x="3992784" y="5886053"/>
            <a:ext cx="24185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Angsana New" panose="02020603050405020304" pitchFamily="18" charset="-34"/>
              </a:rPr>
              <a:t>1</a:t>
            </a:r>
            <a:r>
              <a:rPr kumimoji="1" lang="ja-JP" altLang="en-US" sz="14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Angsana New" panose="02020603050405020304" pitchFamily="18" charset="-34"/>
              </a:rPr>
              <a:t>杯目は濃厚な旨味を、</a:t>
            </a:r>
            <a:endParaRPr kumimoji="1" lang="en-US" altLang="ja-JP" sz="1400" dirty="0">
              <a:latin typeface="HGPｺﾞｼｯｸM" panose="020B0600000000000000" pitchFamily="50" charset="-128"/>
              <a:ea typeface="HGPｺﾞｼｯｸM" panose="020B0600000000000000" pitchFamily="50" charset="-128"/>
              <a:cs typeface="Angsana New" panose="02020603050405020304" pitchFamily="18" charset="-34"/>
            </a:endParaRPr>
          </a:p>
          <a:p>
            <a:r>
              <a:rPr kumimoji="1" lang="en-US" altLang="ja-JP" sz="14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Angsana New" panose="02020603050405020304" pitchFamily="18" charset="-34"/>
              </a:rPr>
              <a:t>2</a:t>
            </a:r>
            <a:r>
              <a:rPr kumimoji="1" lang="ja-JP" altLang="en-US" sz="14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Angsana New" panose="02020603050405020304" pitchFamily="18" charset="-34"/>
              </a:rPr>
              <a:t>杯目はさわやかな風味を</a:t>
            </a:r>
            <a:endParaRPr kumimoji="1" lang="en-US" altLang="ja-JP" sz="1400" dirty="0">
              <a:latin typeface="HGPｺﾞｼｯｸM" panose="020B0600000000000000" pitchFamily="50" charset="-128"/>
              <a:ea typeface="HGPｺﾞｼｯｸM" panose="020B0600000000000000" pitchFamily="50" charset="-128"/>
              <a:cs typeface="Angsana New" panose="02020603050405020304" pitchFamily="18" charset="-34"/>
            </a:endParaRPr>
          </a:p>
          <a:p>
            <a:r>
              <a:rPr kumimoji="1" lang="ja-JP" altLang="en-US" sz="14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Angsana New" panose="02020603050405020304" pitchFamily="18" charset="-34"/>
              </a:rPr>
              <a:t>お楽しみいただけます。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3348B554-FF1A-42FD-B65A-9DD73BB46B6D}"/>
              </a:ext>
            </a:extLst>
          </p:cNvPr>
          <p:cNvSpPr>
            <a:spLocks/>
          </p:cNvSpPr>
          <p:nvPr/>
        </p:nvSpPr>
        <p:spPr>
          <a:xfrm>
            <a:off x="6489606" y="2638663"/>
            <a:ext cx="5540071" cy="395039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600" dirty="0">
                <a:solidFill>
                  <a:schemeClr val="tx1"/>
                </a:solidFill>
              </a:rPr>
              <a:t>～来客の際の作り方～</a:t>
            </a:r>
            <a:r>
              <a:rPr kumimoji="1" lang="en-US" altLang="ja-JP" sz="1600" dirty="0">
                <a:solidFill>
                  <a:schemeClr val="tx1"/>
                </a:solidFill>
              </a:rPr>
              <a:t>2</a:t>
            </a:r>
            <a:r>
              <a:rPr kumimoji="1" lang="ja-JP" altLang="en-US" sz="1600" dirty="0">
                <a:solidFill>
                  <a:schemeClr val="tx1"/>
                </a:solidFill>
              </a:rPr>
              <a:t>人分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endParaRPr kumimoji="1"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①ポットのお湯を湯呑に注ぐ。（写真で</a:t>
            </a:r>
            <a:r>
              <a:rPr kumimoji="1" lang="en-US" altLang="ja-JP" sz="1600" dirty="0">
                <a:solidFill>
                  <a:schemeClr val="tx1"/>
                </a:solidFill>
              </a:rPr>
              <a:t>100</a:t>
            </a:r>
            <a:r>
              <a:rPr kumimoji="1" lang="ja-JP" altLang="en-US" sz="1600" dirty="0">
                <a:solidFill>
                  <a:schemeClr val="tx1"/>
                </a:solidFill>
              </a:rPr>
              <a:t>ｍｌ程度）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②ティーバッグを急須・湯冷ましに入れ、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　</a:t>
            </a:r>
            <a:r>
              <a:rPr kumimoji="1" lang="en-US" altLang="ja-JP" sz="1600" dirty="0">
                <a:solidFill>
                  <a:schemeClr val="tx1"/>
                </a:solidFill>
              </a:rPr>
              <a:t>1</a:t>
            </a:r>
            <a:r>
              <a:rPr kumimoji="1" lang="ja-JP" altLang="en-US" sz="1600" dirty="0">
                <a:solidFill>
                  <a:schemeClr val="tx1"/>
                </a:solidFill>
              </a:rPr>
              <a:t>分ほど湯冷まししたお湯を注ぐ。（</a:t>
            </a:r>
            <a:r>
              <a:rPr kumimoji="1" lang="en-US" altLang="ja-JP" sz="1600" dirty="0">
                <a:solidFill>
                  <a:schemeClr val="tx1"/>
                </a:solidFill>
              </a:rPr>
              <a:t>70</a:t>
            </a:r>
            <a:r>
              <a:rPr kumimoji="1" lang="ja-JP" altLang="en-US" sz="1600" dirty="0">
                <a:solidFill>
                  <a:schemeClr val="tx1"/>
                </a:solidFill>
              </a:rPr>
              <a:t>～</a:t>
            </a:r>
            <a:r>
              <a:rPr kumimoji="1" lang="en-US" altLang="ja-JP" sz="1600" dirty="0">
                <a:solidFill>
                  <a:schemeClr val="tx1"/>
                </a:solidFill>
              </a:rPr>
              <a:t>80</a:t>
            </a:r>
            <a:r>
              <a:rPr kumimoji="1" lang="ja-JP" altLang="en-US" sz="1600" dirty="0">
                <a:solidFill>
                  <a:schemeClr val="tx1"/>
                </a:solidFill>
              </a:rPr>
              <a:t>℃）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③ティーバッグを上下に揺らしながら、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　約</a:t>
            </a:r>
            <a:r>
              <a:rPr kumimoji="1" lang="en-US" altLang="ja-JP" sz="1600" dirty="0">
                <a:solidFill>
                  <a:schemeClr val="tx1"/>
                </a:solidFill>
              </a:rPr>
              <a:t>1</a:t>
            </a:r>
            <a:r>
              <a:rPr kumimoji="1" lang="ja-JP" altLang="en-US" sz="1600" dirty="0">
                <a:solidFill>
                  <a:schemeClr val="tx1"/>
                </a:solidFill>
              </a:rPr>
              <a:t>分ほど抽出する。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④湯呑に回し注いだら完成。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endParaRPr kumimoji="1"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渋みの少なく、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旨みが強いお茶なので、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大事な来客の際にも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誰でも簡単に美味しい</a:t>
            </a:r>
            <a:endParaRPr kumimoji="1" lang="en-US" altLang="ja-JP" sz="1600" dirty="0">
              <a:solidFill>
                <a:schemeClr val="tx1"/>
              </a:solidFill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</a:rPr>
              <a:t>深蒸し煎茶が淹れられます。</a:t>
            </a:r>
            <a:endParaRPr kumimoji="1" lang="en-US" altLang="ja-JP" sz="1600" dirty="0">
              <a:solidFill>
                <a:schemeClr val="tx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B139514-682F-4F6A-97E3-006136ADFC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626" y="4563058"/>
            <a:ext cx="2364388" cy="1465921"/>
          </a:xfrm>
          <a:prstGeom prst="rect">
            <a:avLst/>
          </a:prstGeom>
        </p:spPr>
      </p:pic>
      <p:sp>
        <p:nvSpPr>
          <p:cNvPr id="3" name="楕円 2">
            <a:extLst>
              <a:ext uri="{FF2B5EF4-FFF2-40B4-BE49-F238E27FC236}">
                <a16:creationId xmlns:a16="http://schemas.microsoft.com/office/drawing/2014/main" id="{336F6ABE-5BEB-453E-9F78-73862DDEE529}"/>
              </a:ext>
            </a:extLst>
          </p:cNvPr>
          <p:cNvSpPr/>
          <p:nvPr/>
        </p:nvSpPr>
        <p:spPr>
          <a:xfrm>
            <a:off x="1457986" y="5159523"/>
            <a:ext cx="359868" cy="2394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F5BDCC9-842D-4375-A801-C09AD2281B0A}"/>
              </a:ext>
            </a:extLst>
          </p:cNvPr>
          <p:cNvSpPr/>
          <p:nvPr/>
        </p:nvSpPr>
        <p:spPr>
          <a:xfrm>
            <a:off x="1320525" y="5081562"/>
            <a:ext cx="569043" cy="317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20</a:t>
            </a:r>
            <a:endParaRPr kumimoji="1" lang="ja-JP" altLang="en-US" dirty="0">
              <a:solidFill>
                <a:schemeClr val="tx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8B3B570-2664-4FEF-BB1B-D447C64357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058" y="3294266"/>
            <a:ext cx="1286127" cy="215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381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46EC5B3-E8C7-4DF7-B3FE-35737086F6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" t="837"/>
          <a:stretch/>
        </p:blipFill>
        <p:spPr>
          <a:xfrm>
            <a:off x="685800" y="2235200"/>
            <a:ext cx="2555101" cy="4307598"/>
          </a:xfrm>
          <a:prstGeom prst="rect">
            <a:avLst/>
          </a:prstGeom>
        </p:spPr>
      </p:pic>
      <p:pic>
        <p:nvPicPr>
          <p:cNvPr id="5" name="図 6">
            <a:extLst>
              <a:ext uri="{FF2B5EF4-FFF2-40B4-BE49-F238E27FC236}">
                <a16:creationId xmlns:a16="http://schemas.microsoft.com/office/drawing/2014/main" id="{7BDC8D15-16AD-4C55-B1D1-D15F0CBBE1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9764" y="209520"/>
            <a:ext cx="2015836" cy="1512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7">
            <a:extLst>
              <a:ext uri="{FF2B5EF4-FFF2-40B4-BE49-F238E27FC236}">
                <a16:creationId xmlns:a16="http://schemas.microsoft.com/office/drawing/2014/main" id="{E6568EA4-58DF-453B-835C-97271A8802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1" t="5209" r="16370" b="6442"/>
          <a:stretch>
            <a:fillRect/>
          </a:stretch>
        </p:blipFill>
        <p:spPr bwMode="auto">
          <a:xfrm>
            <a:off x="3496582" y="3804652"/>
            <a:ext cx="1455687" cy="1512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26">
            <a:extLst>
              <a:ext uri="{FF2B5EF4-FFF2-40B4-BE49-F238E27FC236}">
                <a16:creationId xmlns:a16="http://schemas.microsoft.com/office/drawing/2014/main" id="{5AB7C54A-72F8-42CA-A061-1DD70CC2C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6989" y="5643416"/>
            <a:ext cx="58201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kumimoji="1" sz="2400">
                <a:solidFill>
                  <a:schemeClr val="tx2"/>
                </a:solidFill>
                <a:latin typeface="Candara" panose="020E0502030303020204" pitchFamily="34" charset="0"/>
                <a:ea typeface="HGP明朝E" panose="02020900000000000000" pitchFamily="18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kumimoji="1" sz="2200">
                <a:solidFill>
                  <a:schemeClr val="tx2"/>
                </a:solidFill>
                <a:latin typeface="Candara" panose="020E0502030303020204" pitchFamily="34" charset="0"/>
                <a:ea typeface="HGP明朝E" panose="02020900000000000000" pitchFamily="18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kumimoji="1" sz="2000">
                <a:solidFill>
                  <a:schemeClr val="tx2"/>
                </a:solidFill>
                <a:latin typeface="Candara" panose="020E0502030303020204" pitchFamily="34" charset="0"/>
                <a:ea typeface="HGP明朝E" panose="02020900000000000000" pitchFamily="18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kumimoji="1">
                <a:solidFill>
                  <a:schemeClr val="tx2"/>
                </a:solidFill>
                <a:latin typeface="Candara" panose="020E0502030303020204" pitchFamily="34" charset="0"/>
                <a:ea typeface="HGP明朝E" panose="02020900000000000000" pitchFamily="18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kumimoji="1" sz="1600">
                <a:solidFill>
                  <a:schemeClr val="tx2"/>
                </a:solidFill>
                <a:latin typeface="Candara" panose="020E0502030303020204" pitchFamily="34" charset="0"/>
                <a:ea typeface="HGP明朝E" panose="02020900000000000000" pitchFamily="18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kumimoji="1" sz="1600">
                <a:solidFill>
                  <a:schemeClr val="tx2"/>
                </a:solidFill>
                <a:latin typeface="Candara" panose="020E0502030303020204" pitchFamily="34" charset="0"/>
                <a:ea typeface="HGP明朝E" panose="02020900000000000000" pitchFamily="18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kumimoji="1" sz="1600">
                <a:solidFill>
                  <a:schemeClr val="tx2"/>
                </a:solidFill>
                <a:latin typeface="Candara" panose="020E0502030303020204" pitchFamily="34" charset="0"/>
                <a:ea typeface="HGP明朝E" panose="02020900000000000000" pitchFamily="18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kumimoji="1" sz="1600">
                <a:solidFill>
                  <a:schemeClr val="tx2"/>
                </a:solidFill>
                <a:latin typeface="Candara" panose="020E0502030303020204" pitchFamily="34" charset="0"/>
                <a:ea typeface="HGP明朝E" panose="02020900000000000000" pitchFamily="18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kumimoji="1" sz="1600">
                <a:solidFill>
                  <a:schemeClr val="tx2"/>
                </a:solidFill>
                <a:latin typeface="Candara" panose="020E0502030303020204" pitchFamily="34" charset="0"/>
                <a:ea typeface="HGP明朝E" panose="02020900000000000000" pitchFamily="18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棒ほうじ茶は、お茶の茎を強火で焙煎したお茶で、</a:t>
            </a:r>
            <a:endParaRPr lang="en-US" altLang="ja-JP" sz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北陸地方を中心に親しまれています。</a:t>
            </a:r>
            <a:endParaRPr lang="en-US" altLang="ja-JP" sz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通常のほうじ茶とくらべ、茎の部分を主体に、焙煎したお茶ですので、　</a:t>
            </a:r>
            <a:endParaRPr lang="en-US" altLang="ja-JP" sz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上品ですっきりとした、まろやかな味わいが特徴です。</a:t>
            </a:r>
            <a:endParaRPr lang="en-US" altLang="ja-JP" sz="1200" dirty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料亭などで、おもてなし用のお茶としても親しまれています。</a:t>
            </a: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A6C6C0AA-67AD-45D1-A2E2-49E8B0518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528" y="127989"/>
            <a:ext cx="9565414" cy="1719243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>
                <a:solidFill>
                  <a:srgbClr val="FF6600"/>
                </a:solidFill>
              </a:rPr>
              <a:t>おもてなしのティーバッグ　その</a:t>
            </a:r>
            <a:r>
              <a:rPr kumimoji="1" lang="ja-JP" altLang="en-US" sz="4400" dirty="0">
                <a:solidFill>
                  <a:srgbClr val="FF6600"/>
                </a:solidFill>
              </a:rPr>
              <a:t>②</a:t>
            </a:r>
            <a:br>
              <a:rPr kumimoji="1" lang="en-US" altLang="ja-JP" dirty="0">
                <a:solidFill>
                  <a:srgbClr val="FFC000"/>
                </a:solidFill>
              </a:rPr>
            </a:br>
            <a:r>
              <a:rPr lang="ja-JP" altLang="en-US" dirty="0">
                <a:solidFill>
                  <a:srgbClr val="FFC000"/>
                </a:solidFill>
              </a:rPr>
              <a:t>選りすぐった茎のみを使用</a:t>
            </a:r>
            <a:br>
              <a:rPr lang="en-US" altLang="ja-JP" dirty="0">
                <a:solidFill>
                  <a:srgbClr val="FFC000"/>
                </a:solidFill>
              </a:rPr>
            </a:br>
            <a:r>
              <a:rPr lang="ja-JP" altLang="en-US" dirty="0">
                <a:solidFill>
                  <a:srgbClr val="FFC000"/>
                </a:solidFill>
              </a:rPr>
              <a:t>芳醇な香りとさっぱり風味の茎焙じ茶です。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10" name="テキスト ボックス 22">
            <a:extLst>
              <a:ext uri="{FF2B5EF4-FFF2-40B4-BE49-F238E27FC236}">
                <a16:creationId xmlns:a16="http://schemas.microsoft.com/office/drawing/2014/main" id="{E4E85BAF-7A44-4FC2-910D-0B046452E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7413" y="2198848"/>
            <a:ext cx="5008450" cy="140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商品名　　　　　</a:t>
            </a:r>
            <a:r>
              <a:rPr lang="ja-JP" altLang="en-US" sz="120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おもてなしのティーバッグ　料亭の味わい　棒ほうじ茶</a:t>
            </a:r>
            <a:r>
              <a:rPr lang="ja-JP" altLang="en-US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lang="en-US" altLang="ja-JP" sz="10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内容量　　　　　４０ｇ（２ｇ</a:t>
            </a:r>
            <a:r>
              <a:rPr lang="en-US" altLang="ja-JP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×</a:t>
            </a: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２０）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袋形態　　　　　チャック付きスタンドパック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入　数　　　　 　２０本／ケース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産　地　　　　　 国産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賞味期限　　　 １年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 eaLnBrk="1" hangingPunct="1">
              <a:defRPr/>
            </a:pPr>
            <a:r>
              <a:rPr lang="en-US" altLang="ja-JP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JAN</a:t>
            </a: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コード　 　 ４９９４５４０１１１８３７</a:t>
            </a:r>
            <a:endParaRPr lang="en-US" altLang="ja-JP" sz="1050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商品サイズ 　　</a:t>
            </a:r>
            <a:r>
              <a:rPr lang="en-US" altLang="ja-JP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H</a:t>
            </a:r>
            <a:r>
              <a:rPr lang="ja-JP" altLang="en-US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２２０</a:t>
            </a:r>
            <a:r>
              <a:rPr lang="en-US" altLang="ja-JP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×W</a:t>
            </a:r>
            <a:r>
              <a:rPr lang="ja-JP" altLang="en-US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１４０</a:t>
            </a:r>
            <a:r>
              <a:rPr lang="en-US" altLang="ja-JP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×D</a:t>
            </a:r>
            <a:r>
              <a:rPr lang="ja-JP" altLang="en-US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８０</a:t>
            </a:r>
            <a:r>
              <a:rPr lang="en-US" altLang="ja-JP" sz="105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mm </a:t>
            </a:r>
            <a:r>
              <a:rPr lang="ja-JP" altLang="en-US" sz="1050" dirty="0">
                <a:latin typeface="Arial" panose="020B0604020202020204" pitchFamily="34" charset="0"/>
                <a:ea typeface="ＭＳ Ｐゴシック" panose="020B0600070205080204" pitchFamily="50" charset="-128"/>
              </a:rPr>
              <a:t>　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84CC80D8-3EC4-42C5-8EE4-40E73AFD4734}"/>
              </a:ext>
            </a:extLst>
          </p:cNvPr>
          <p:cNvSpPr>
            <a:spLocks/>
          </p:cNvSpPr>
          <p:nvPr/>
        </p:nvSpPr>
        <p:spPr>
          <a:xfrm>
            <a:off x="6961369" y="2616200"/>
            <a:ext cx="4824231" cy="2899094"/>
          </a:xfrm>
          <a:prstGeom prst="roundRect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 anchorCtr="0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吹き出し: 円形 11">
            <a:extLst>
              <a:ext uri="{FF2B5EF4-FFF2-40B4-BE49-F238E27FC236}">
                <a16:creationId xmlns:a16="http://schemas.microsoft.com/office/drawing/2014/main" id="{46B32E19-2AC4-4F48-BD82-2549A994E082}"/>
              </a:ext>
            </a:extLst>
          </p:cNvPr>
          <p:cNvSpPr/>
          <p:nvPr/>
        </p:nvSpPr>
        <p:spPr>
          <a:xfrm>
            <a:off x="5215235" y="4008353"/>
            <a:ext cx="1483168" cy="1408078"/>
          </a:xfrm>
          <a:prstGeom prst="wedgeEllipseCallout">
            <a:avLst>
              <a:gd name="adj1" fmla="val -63849"/>
              <a:gd name="adj2" fmla="val -24086"/>
            </a:avLst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6575EE6-EB4F-4F52-895E-3C2740B4F8F8}"/>
              </a:ext>
            </a:extLst>
          </p:cNvPr>
          <p:cNvSpPr txBox="1"/>
          <p:nvPr/>
        </p:nvSpPr>
        <p:spPr>
          <a:xfrm>
            <a:off x="5285508" y="4235338"/>
            <a:ext cx="148316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雑味のない、すっきりとした上品な味わい　です。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2B55F31-79E0-4B84-B515-5ACC13A3D6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3484" y="3166915"/>
            <a:ext cx="2250553" cy="1908469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84180AC-2D91-4A95-8D7C-4BBCB2E5D02A}"/>
              </a:ext>
            </a:extLst>
          </p:cNvPr>
          <p:cNvSpPr txBox="1"/>
          <p:nvPr/>
        </p:nvSpPr>
        <p:spPr>
          <a:xfrm>
            <a:off x="7112598" y="3139407"/>
            <a:ext cx="2164539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製造の最終段階で、</a:t>
            </a:r>
            <a:endParaRPr kumimoji="1" lang="en-US" altLang="ja-JP" sz="1400" dirty="0"/>
          </a:p>
          <a:p>
            <a:r>
              <a:rPr kumimoji="1" lang="ja-JP" altLang="en-US" sz="1400" dirty="0"/>
              <a:t>「篩い」にかけます。</a:t>
            </a:r>
            <a:endParaRPr kumimoji="1" lang="en-US" altLang="ja-JP" sz="1400" dirty="0"/>
          </a:p>
          <a:p>
            <a:r>
              <a:rPr kumimoji="1" lang="ja-JP" altLang="en-US" sz="1400" dirty="0"/>
              <a:t>粉や葉の細かく砕けた部位を取り除くことで、見た目も風味も上品な棒ほうじ茶に仕上がります。</a:t>
            </a:r>
            <a:endParaRPr kumimoji="1" lang="en-US" altLang="ja-JP" sz="1400" dirty="0"/>
          </a:p>
          <a:p>
            <a:r>
              <a:rPr kumimoji="1" lang="ja-JP" altLang="en-US" sz="1400" dirty="0"/>
              <a:t>ポップコーンのように</a:t>
            </a:r>
            <a:r>
              <a:rPr kumimoji="1" lang="ja-JP" altLang="en-US" sz="1400" dirty="0">
                <a:solidFill>
                  <a:srgbClr val="FF0000"/>
                </a:solidFill>
              </a:rPr>
              <a:t>ふっくらとキレイに膨らんだ茎茶は、素材の良さを表しています。</a:t>
            </a:r>
            <a:endParaRPr kumimoji="1" lang="en-US" altLang="ja-JP" sz="1400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9766988-54CC-401A-AF90-536C8B54F22C}"/>
              </a:ext>
            </a:extLst>
          </p:cNvPr>
          <p:cNvSpPr txBox="1"/>
          <p:nvPr/>
        </p:nvSpPr>
        <p:spPr>
          <a:xfrm>
            <a:off x="7150130" y="2815735"/>
            <a:ext cx="187957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latin typeface="Impact" panose="020B0806030902050204" pitchFamily="34" charset="0"/>
              </a:rPr>
              <a:t>～旨さのポイント～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79682F2-C419-4E64-BFDD-93E4D9B7DF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426" y="1249192"/>
            <a:ext cx="1500579" cy="1281495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7BEDD9B-E19B-4ED9-AE38-097D90DFDC2E}"/>
              </a:ext>
            </a:extLst>
          </p:cNvPr>
          <p:cNvSpPr txBox="1"/>
          <p:nvPr/>
        </p:nvSpPr>
        <p:spPr>
          <a:xfrm>
            <a:off x="423675" y="1847233"/>
            <a:ext cx="4171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↓保存に便利な</a:t>
            </a:r>
            <a:r>
              <a:rPr kumimoji="1" lang="ja-JP" altLang="en-US" sz="1400" dirty="0">
                <a:solidFill>
                  <a:srgbClr val="FF0000"/>
                </a:solidFill>
              </a:rPr>
              <a:t>チャック付きスタンドパック</a:t>
            </a:r>
            <a:r>
              <a:rPr kumimoji="1" lang="ja-JP" altLang="en-US" sz="1400" dirty="0"/>
              <a:t>採用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F2866C08-5099-4E4A-846D-CF35B22DB2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543" y="3199432"/>
            <a:ext cx="1303626" cy="221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0148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908</TotalTime>
  <Words>222</Words>
  <Application>Microsoft Office PowerPoint</Application>
  <PresentationFormat>ワイド画面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HGPｺﾞｼｯｸM</vt:lpstr>
      <vt:lpstr>HGP明朝B</vt:lpstr>
      <vt:lpstr>ＭＳ Ｐゴシック</vt:lpstr>
      <vt:lpstr>游ゴシック</vt:lpstr>
      <vt:lpstr>Arial</vt:lpstr>
      <vt:lpstr>Impact</vt:lpstr>
      <vt:lpstr>Trebuchet MS</vt:lpstr>
      <vt:lpstr>Wingdings 3</vt:lpstr>
      <vt:lpstr>ファセット</vt:lpstr>
      <vt:lpstr>おもてなしのティーバッグ　その① 天然玉露と謳われるほど抜群の旨みで お客様へのおもてなしに最適です。</vt:lpstr>
      <vt:lpstr>おもてなしのティーバッグ　その② 選りすぐった茎のみを使用 芳醇な香りとさっぱり風味の茎焙じ茶です。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大塚商会様 たのめーる４０号 新商品ご提案書</dc:title>
  <dc:creator>一言製茶</dc:creator>
  <cp:lastModifiedBy>長舩　知行</cp:lastModifiedBy>
  <cp:revision>61</cp:revision>
  <cp:lastPrinted>2019-01-24T04:59:46Z</cp:lastPrinted>
  <dcterms:created xsi:type="dcterms:W3CDTF">2018-04-21T05:57:17Z</dcterms:created>
  <dcterms:modified xsi:type="dcterms:W3CDTF">2019-01-24T05:00:03Z</dcterms:modified>
</cp:coreProperties>
</file>